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326" r:id="rId2"/>
    <p:sldId id="300" r:id="rId3"/>
    <p:sldId id="322" r:id="rId4"/>
    <p:sldId id="323" r:id="rId5"/>
    <p:sldId id="324" r:id="rId6"/>
    <p:sldId id="301" r:id="rId7"/>
    <p:sldId id="320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5" r:id="rId17"/>
    <p:sldId id="318" r:id="rId18"/>
    <p:sldId id="31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FFF8-1676-4866-A3AB-E18F2844E1AB}" type="datetimeFigureOut">
              <a:rPr lang="fr-FR" smtClean="0"/>
              <a:pPr/>
              <a:t>11/04/2017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1CE75-5482-4081-8757-D4A6CF3745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1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57" y="4913437"/>
            <a:ext cx="5842586" cy="225669"/>
          </a:xfrm>
          <a:noFill/>
          <a:ln/>
        </p:spPr>
        <p:txBody>
          <a:bodyPr>
            <a:normAutofit fontScale="92500" lnSpcReduction="20000"/>
          </a:bodyPr>
          <a:lstStyle/>
          <a:p>
            <a:pPr defTabSz="85335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log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000"/>
            <a:ext cx="37798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3429000"/>
            <a:ext cx="396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4572000" y="5867400"/>
            <a:ext cx="3200400" cy="660400"/>
          </a:xfrm>
        </p:spPr>
        <p:txBody>
          <a:bodyPr lIns="0" tIns="0" rIns="0" bIns="0"/>
          <a:lstStyle>
            <a:lvl1pPr>
              <a:buNone/>
              <a:defRPr sz="120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7010400" y="6527800"/>
            <a:ext cx="149860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B4BD-FA15-4821-9F6D-DEF0BD3F9E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F39E-BFD0-4618-A5DC-DA4E4BB21C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1600" y="869950"/>
            <a:ext cx="2057400" cy="535305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35000" y="869951"/>
            <a:ext cx="5613400" cy="53530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852B-31CE-4CAE-B233-78D335387F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logo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263" y="3429000"/>
            <a:ext cx="3787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EE162-A54C-4078-9CC6-1576BE8DF6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Événement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35000" y="869950"/>
            <a:ext cx="7874000" cy="635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35000" y="1651000"/>
            <a:ext cx="7874000" cy="4572000"/>
          </a:xfrm>
        </p:spPr>
        <p:txBody>
          <a:bodyPr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7A18-E0B3-4746-BC41-09ABBDB5A2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35000" y="869950"/>
            <a:ext cx="7874000" cy="635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35000" y="1651000"/>
            <a:ext cx="7874000" cy="4572000"/>
          </a:xfrm>
        </p:spPr>
        <p:txBody>
          <a:bodyPr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C956-8B47-4696-A9AF-DB9D6B91BE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>
            <a:off x="635000" y="1651000"/>
            <a:ext cx="3810000" cy="4572000"/>
          </a:xfrm>
        </p:spPr>
        <p:txBody>
          <a:bodyPr t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4699000" y="1651000"/>
            <a:ext cx="3810000" cy="4572000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B866-61B7-4735-B30F-5C40B2378C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5000" y="2438400"/>
            <a:ext cx="3810000" cy="3784600"/>
          </a:xfrm>
        </p:spPr>
        <p:txBody>
          <a:bodyPr lIns="0" t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99000" y="1651000"/>
            <a:ext cx="3810000" cy="6350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99000" y="2438400"/>
            <a:ext cx="3810000" cy="378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35000" y="1651000"/>
            <a:ext cx="3810000" cy="6350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2FD88-BF08-47FF-BB1D-03E51FA2D0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00" y="869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0" y="869951"/>
            <a:ext cx="4699000" cy="5353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000" y="2209800"/>
            <a:ext cx="3008313" cy="4013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BFE0-E749-4295-9263-8AAA64122F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latin typeface="Trebuchet MS"/>
                <a:cs typeface="Trebuchet MS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A4FA-BF9D-4CD5-9C69-9E4FE4919A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CC4D-8490-41A8-9DA7-053003ABF5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00" y="4800600"/>
            <a:ext cx="7899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35000" y="869950"/>
            <a:ext cx="7899400" cy="37782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000" y="5367338"/>
            <a:ext cx="7899400" cy="855662"/>
          </a:xfrm>
        </p:spPr>
        <p:txBody>
          <a:bodyPr lIns="0" bIns="0"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BF1C-031F-4A6F-9524-EAFB620CA6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fondblanc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35000" y="869950"/>
            <a:ext cx="787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35000" y="1651000"/>
            <a:ext cx="787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35000" y="6527800"/>
            <a:ext cx="2133600" cy="3175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FFFFFF"/>
                </a:solidFill>
                <a:latin typeface="Trebuchet MS" pitchFamily="-65" charset="0"/>
                <a:ea typeface="ＭＳ Ｐゴシック" pitchFamily="-65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/>
              <a:t>Événement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0" y="6527800"/>
            <a:ext cx="3937000" cy="3175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Trebuchet MS" pitchFamily="-65" charset="0"/>
                <a:ea typeface="ＭＳ Ｐゴシック" pitchFamily="-65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prstClr val="white"/>
                </a:solidFill>
              </a:rPr>
              <a:t>www.mcinet.gov.ma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6527800"/>
            <a:ext cx="304800" cy="3175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Trebuchet MS" pitchFamily="-65" charset="0"/>
                <a:ea typeface="ＭＳ Ｐゴシック" pitchFamily="-65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66A7EE7-FC11-4F8A-8515-A46120D22681}" type="slidenum">
              <a:rPr lang="fr-FR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rgbClr val="C60024"/>
          </a:solidFill>
          <a:latin typeface="Trebuchet MS"/>
          <a:ea typeface="ＭＳ Ｐゴシック" pitchFamily="-65" charset="-128"/>
          <a:cs typeface="ＭＳ Ｐゴシック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C60024"/>
          </a:solidFill>
          <a:latin typeface="Trebuchet MS" pitchFamily="-107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C60024"/>
          </a:solidFill>
          <a:latin typeface="Trebuchet MS" pitchFamily="-107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C60024"/>
          </a:solidFill>
          <a:latin typeface="Trebuchet MS" pitchFamily="-107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rgbClr val="C60024"/>
          </a:solidFill>
          <a:latin typeface="Trebuchet MS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C60024"/>
          </a:solidFill>
          <a:latin typeface="Trebuchet MS"/>
          <a:ea typeface="ＭＳ Ｐゴシック" pitchFamily="-65" charset="-128"/>
          <a:cs typeface="Trebuchet M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98" y="1206193"/>
            <a:ext cx="1953709" cy="83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596336" y="5661248"/>
            <a:ext cx="1326965" cy="28790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anose="020E0502030303020204" pitchFamily="34" charset="0"/>
                <a:ea typeface="Arial" pitchFamily="34" charset="0"/>
                <a:cs typeface="Arial" pitchFamily="34" charset="0"/>
              </a:rPr>
              <a:t>Edition 2015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97285" y="2921692"/>
            <a:ext cx="5880136" cy="76944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flat">
            <a:bevelT w="209550"/>
          </a:sp3d>
        </p:spPr>
        <p:txBody>
          <a:bodyPr wrap="none" rtlCol="0">
            <a:spAutoFit/>
          </a:bodyPr>
          <a:lstStyle/>
          <a:p>
            <a:pPr algn="ctr"/>
            <a:r>
              <a:rPr lang="nl-NL" sz="4400" b="1" i="1" dirty="0" smtClean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INDUSTRIE EN GRAPHES</a:t>
            </a:r>
            <a:endParaRPr lang="nl-NL" sz="4400" b="1" i="1" dirty="0">
              <a:solidFill>
                <a:schemeClr val="bg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" name="Afbeelding 2" descr="unna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5184587" cy="98035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3528392" cy="1782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58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http://www.businesskorea.co.kr/sites/default/files/field/image/texti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80" y="2974906"/>
            <a:ext cx="4303452" cy="280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987824" y="4581128"/>
            <a:ext cx="3456384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457200"/>
            <a:r>
              <a:rPr lang="fr-FR" sz="2800" dirty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Industries Textiles et du Cuir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43608" y="1506850"/>
            <a:ext cx="734481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ea typeface="+mn-ea"/>
                <a:cs typeface="Trebuchet MS"/>
              </a:rPr>
              <a:t>Tableau de bord Industriel Sectoriel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971600" y="116632"/>
            <a:ext cx="6912768" cy="432048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Industries Textiles et Cuir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6" y="639698"/>
            <a:ext cx="4392487" cy="2789303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00" y="639698"/>
            <a:ext cx="4427984" cy="2789303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6" y="3598553"/>
            <a:ext cx="4392487" cy="287379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08" y="3598553"/>
            <a:ext cx="4418675" cy="287379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http://www.financenews.press.ma/site/images/stories/801/au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80" y="2974906"/>
            <a:ext cx="4303452" cy="2803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771800" y="4581128"/>
            <a:ext cx="3672408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457200"/>
            <a:r>
              <a:rPr lang="fr-FR" sz="2800" dirty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Industries Métalliques et Mécaniques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3608" y="1506850"/>
            <a:ext cx="734481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ea typeface="+mn-ea"/>
                <a:cs typeface="Trebuchet MS"/>
              </a:rPr>
              <a:t>Tableau de bord Industriel Sectoriel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184216" y="116632"/>
            <a:ext cx="6912768" cy="432048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Industries Métalliques et Mécaniques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6" y="639697"/>
            <a:ext cx="4392487" cy="2789303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19" y="639697"/>
            <a:ext cx="4432965" cy="2789303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18" y="3573016"/>
            <a:ext cx="4432966" cy="2899329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7" y="3573016"/>
            <a:ext cx="4392486" cy="2899329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5122" name="Picture 2" descr="http://www.libe.ma/photo/art/default/8501940-13368666.jpg?v=1447170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92" y="2974906"/>
            <a:ext cx="4306640" cy="2803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771800" y="4581128"/>
            <a:ext cx="3672408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457200"/>
            <a:r>
              <a:rPr lang="fr-FR" sz="2800" dirty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Industries Electriques et Electroniques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3608" y="1506850"/>
            <a:ext cx="734481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ea typeface="+mn-ea"/>
                <a:cs typeface="Trebuchet MS"/>
              </a:rPr>
              <a:t>Tableau de bord Industriel Sectoriel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187624" y="116632"/>
            <a:ext cx="6912768" cy="432048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Industries Electriques et Electroniques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7" y="651673"/>
            <a:ext cx="4410075" cy="278930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19" y="651673"/>
            <a:ext cx="4334649" cy="278930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18" y="3573017"/>
            <a:ext cx="4334649" cy="2899328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7" y="3573017"/>
            <a:ext cx="4410075" cy="2899328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50182" name="Picture 6" descr="http://www.infomediaire.ma/sites/default/files/news_images_haut/tanger-med.jpg?1336473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993" y="2974905"/>
            <a:ext cx="4407247" cy="280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/>
          <p:cNvSpPr txBox="1"/>
          <p:nvPr/>
        </p:nvSpPr>
        <p:spPr>
          <a:xfrm>
            <a:off x="2771800" y="4581128"/>
            <a:ext cx="3672408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457200"/>
            <a:r>
              <a:rPr lang="fr-FR" sz="2800" dirty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Entreprises Exportatrices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3608" y="1506850"/>
            <a:ext cx="734481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ea typeface="+mn-ea"/>
                <a:cs typeface="Trebuchet MS"/>
              </a:rPr>
              <a:t>Tableau de bord Industriel Sectoriel</a:t>
            </a:r>
          </a:p>
        </p:txBody>
      </p:sp>
    </p:spTree>
    <p:extLst>
      <p:ext uri="{BB962C8B-B14F-4D97-AF65-F5344CB8AC3E}">
        <p14:creationId xmlns:p14="http://schemas.microsoft.com/office/powerpoint/2010/main" val="4098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332656"/>
            <a:ext cx="7128792" cy="432048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Tableau de Bord Industriel … Entreprises Exportatrices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8396" y="3356992"/>
            <a:ext cx="4464496" cy="1615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5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cs typeface="Trebuchet MS"/>
              </a:rPr>
              <a:t>Chiffres en millions de DHS sauf pour</a:t>
            </a:r>
            <a:r>
              <a:rPr kumimoji="0" lang="fr-FR" sz="105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cs typeface="Trebuchet MS"/>
              </a:rPr>
              <a:t> l’Effectif</a:t>
            </a:r>
            <a:endParaRPr kumimoji="0" lang="fr-FR" sz="105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cs typeface="Trebuchet M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55781"/>
              </p:ext>
            </p:extLst>
          </p:nvPr>
        </p:nvGraphicFramePr>
        <p:xfrm>
          <a:off x="130971" y="836712"/>
          <a:ext cx="8905525" cy="2520280"/>
        </p:xfrm>
        <a:graphic>
          <a:graphicData uri="http://schemas.openxmlformats.org/drawingml/2006/table">
            <a:tbl>
              <a:tblPr/>
              <a:tblGrid>
                <a:gridCol w="2056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27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54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51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50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95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46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05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1802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effectLst/>
                        <a:latin typeface="Arial"/>
                      </a:endParaRPr>
                    </a:p>
                  </a:txBody>
                  <a:tcPr marL="7064" marR="7064" marT="70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 Chiffre d'affaires 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Production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Exportations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Valeur ajoutée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 Effectif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02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Grand secteur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3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AGRO-ALIMENTAIRES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     52 431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48 061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14 132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19 260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90 016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7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CHIMIQUES &amp; PARCHIMIQUES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   110 291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98 373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41 996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24 820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41 508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7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ELECTRIQUES &amp; ELECTRONIQUES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     28 958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28 476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24 124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7 095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60 372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7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METALLIQUES &amp; MECANIQUES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     46 856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44 561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29 081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8 671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40 713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3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TEXTILES &amp; DU CUIR</a:t>
                      </a: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     19 109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18 746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15 687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6 784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136 291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3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Total</a:t>
                      </a:r>
                      <a:endParaRPr lang="fr-FR" sz="1000" b="1" i="1" u="none" strike="noStrike" dirty="0">
                        <a:solidFill>
                          <a:srgbClr val="FFFFFF"/>
                        </a:solidFill>
                        <a:effectLst/>
                        <a:latin typeface="Cambria"/>
                      </a:endParaRPr>
                    </a:p>
                  </a:txBody>
                  <a:tcPr marL="7064" marR="7064" marT="7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    257 644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238 216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125 021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  66 629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      368 900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9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91" y="3613471"/>
            <a:ext cx="5213683" cy="2885296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395536" y="116632"/>
            <a:ext cx="8136904" cy="576064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Evolution des principales grandeurs économiques des Entreprises Exportatrices </a:t>
            </a:r>
            <a:r>
              <a:rPr lang="fr-FR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2010- 2014</a:t>
            </a:r>
            <a:endParaRPr lang="fr-FR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50" y="764704"/>
            <a:ext cx="4352726" cy="2736305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50" y="3645024"/>
            <a:ext cx="4352726" cy="2880320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7" y="3645025"/>
            <a:ext cx="4384700" cy="2880320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7" y="764704"/>
            <a:ext cx="4384700" cy="2736304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187624" y="116632"/>
            <a:ext cx="6912768" cy="432048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Evolution de l’Industrie 2010 - 2014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" y="620688"/>
            <a:ext cx="4514850" cy="2880319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02" y="620688"/>
            <a:ext cx="4362695" cy="2880319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" y="3573016"/>
            <a:ext cx="4514850" cy="2952328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01" y="3573016"/>
            <a:ext cx="4362695" cy="2952328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9592" y="199728"/>
            <a:ext cx="7272808" cy="853008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Contribution des Industries dans  les grandeurs économiques industrielles - 2014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7" y="1515616"/>
            <a:ext cx="7592512" cy="4361656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7899" y="332656"/>
            <a:ext cx="7272808" cy="708992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i="1" dirty="0" smtClean="0">
              <a:solidFill>
                <a:schemeClr val="bg1"/>
              </a:solidFill>
              <a:latin typeface="Bodoni MT" panose="02070603080606020203" pitchFamily="18" charset="0"/>
              <a:cs typeface="Calibri"/>
            </a:endParaRPr>
          </a:p>
          <a:p>
            <a:pPr algn="ctr"/>
            <a:r>
              <a:rPr lang="fr-FR" sz="2400" b="1" i="1" dirty="0" smtClean="0">
                <a:solidFill>
                  <a:schemeClr val="bg1"/>
                </a:solidFill>
                <a:latin typeface="Bodoni MT" panose="02070603080606020203" pitchFamily="18" charset="0"/>
                <a:cs typeface="Calibri"/>
              </a:rPr>
              <a:t>Evolution des indicateurs par Grand Secteur - 2014/2013</a:t>
            </a:r>
            <a:endParaRPr lang="fr-FR" sz="2400" dirty="0">
              <a:solidFill>
                <a:schemeClr val="bg1"/>
              </a:solidFill>
              <a:latin typeface="Bodoni MT" panose="02070603080606020203" pitchFamily="18" charset="0"/>
              <a:cs typeface="Calibri"/>
            </a:endParaRPr>
          </a:p>
          <a:p>
            <a:pPr algn="ctr"/>
            <a:endParaRPr lang="fr-FR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53633"/>
              </p:ext>
            </p:extLst>
          </p:nvPr>
        </p:nvGraphicFramePr>
        <p:xfrm>
          <a:off x="35496" y="1628801"/>
          <a:ext cx="8928992" cy="3744416"/>
        </p:xfrm>
        <a:graphic>
          <a:graphicData uri="http://schemas.openxmlformats.org/drawingml/2006/table">
            <a:tbl>
              <a:tblPr/>
              <a:tblGrid>
                <a:gridCol w="2642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0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7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0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28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2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89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010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187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145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87091"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447" marR="7447" marT="74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/>
                          <a:ea typeface="+mn-ea"/>
                          <a:cs typeface="+mn-cs"/>
                        </a:rPr>
                        <a:t>Chiffre d'affaires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/>
                          <a:ea typeface="+mn-ea"/>
                          <a:cs typeface="+mn-cs"/>
                        </a:rPr>
                        <a:t>Exportations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/>
                          <a:ea typeface="+mn-ea"/>
                          <a:cs typeface="+mn-cs"/>
                        </a:rPr>
                        <a:t>Valeur ajoutée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0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Bodoni MT"/>
                          <a:ea typeface="+mn-ea"/>
                          <a:cs typeface="+mn-cs"/>
                        </a:rPr>
                        <a:t> Effectif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0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Grand Secteur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Nombre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AGRO-ALIMENTAIRES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112 392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105 197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14 133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29 400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-3%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146 235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CHIMIQUES &amp; PARCHIMIQUES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183 500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-1%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158 748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-4%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41 968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52 411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123 656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ELECTRIQUES &amp; ELECTRONIQUES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31 729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31 180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24 125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8 037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68 234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METALLIQUES &amp; MECANIQUES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77 493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71 680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29 081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14 407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91 278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IND. TEXTILES &amp; DU CUIR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24 753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24 055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-2%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15 690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8 460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167 875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-5%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08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   429 </a:t>
                      </a:r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867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0,4%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390 860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-0,2%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124 996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8%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      112 716   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8%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597 278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5%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974" y="1700808"/>
            <a:ext cx="2675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i="1" dirty="0">
                <a:latin typeface="Cambria" panose="02040503050406030204" pitchFamily="18" charset="0"/>
              </a:rPr>
              <a:t>Valeur en millions de </a:t>
            </a:r>
            <a:r>
              <a:rPr lang="fr-FR" sz="1000" b="1" i="1" dirty="0" smtClean="0">
                <a:latin typeface="Cambria" panose="02040503050406030204" pitchFamily="18" charset="0"/>
              </a:rPr>
              <a:t>DH sauf pour l’effectif</a:t>
            </a:r>
            <a:endParaRPr lang="fr-FR" sz="10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7899" y="44624"/>
            <a:ext cx="7272808" cy="56497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Contribution </a:t>
            </a:r>
            <a:r>
              <a:rPr lang="fr-FR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des </a:t>
            </a:r>
            <a:r>
              <a:rPr lang="fr-FR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Branches </a:t>
            </a:r>
            <a:r>
              <a:rPr lang="fr-FR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dans  les grandeurs économiques industrielles - 2014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2587"/>
              </p:ext>
            </p:extLst>
          </p:nvPr>
        </p:nvGraphicFramePr>
        <p:xfrm>
          <a:off x="72008" y="764704"/>
          <a:ext cx="8964488" cy="5688630"/>
        </p:xfrm>
        <a:graphic>
          <a:graphicData uri="http://schemas.openxmlformats.org/drawingml/2006/table">
            <a:tbl>
              <a:tblPr/>
              <a:tblGrid>
                <a:gridCol w="33065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47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1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7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43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3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13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43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43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435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16566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effectLst/>
                        <a:latin typeface="Arial"/>
                      </a:endParaRPr>
                    </a:p>
                  </a:txBody>
                  <a:tcPr marL="6883" marR="6883" marT="68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Chiffre d'affaires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Production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Exportations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Valeur </a:t>
                      </a:r>
                      <a:r>
                        <a:rPr lang="fr-FR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Ajoutée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Bodoni MT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 Effectif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566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Secteur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Valeur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Nombre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COKEFACTION, RAFFINAGE, INDUSTRIES NUCLEAIRES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55 247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42 527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7 663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6,1%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374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4 325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EDITION, IMPRIMERIE, REPRODUCTION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3 756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3 308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0,8%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82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1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9 340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FABRICATION D'AUTRES MATERIELS DE TRANSPORT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5 444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5 284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4 266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1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399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7 794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53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FABRICATION D'AUTRES PRODUITS MINERAUX NON METALLIQUES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38 050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36 362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469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18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782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16,7%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41 725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FABRICATION DE MACHINES DE BUREAU ET DE MATERIEL INFORMATIQUE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   193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5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0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12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61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FABRICATION DE MACHINES ET APPAREILS ELECTRIQUES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29 161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6,8%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28 663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23 220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18,6%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6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887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6,1%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60 596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FABRICATION DE MACHINES ET EQUIPEMENTS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3 421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0,8%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2 344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351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777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6 852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FABRICATION DE MEUBLES, INDUSTRIES DIVERSES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5 030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4 850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810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1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330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9 942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79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FABRICATION D'EQUIPEMENTS DE RADIO, TELEVISION ET COMMUNICATION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1 164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1 167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881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744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4 953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17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FABRICATION D'INSTRUMENTS MEDICAUX,DE PRECISION D'OPTIQUE ET D'HORLOGERIE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1 404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1 350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23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407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2 685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INDUSTRIE AUTOMOBILE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30 457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7,1%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28 230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22 286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17,8%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3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914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3,5%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22 910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INDUSTRIE CHIMIQUE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67 204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15,6%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58 142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31 451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25,2%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27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714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24,6%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32 479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INDUSTRIE DE L'HABILLEMENT ET DES FOURRURES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13 815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13 475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11 453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5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4,6%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120 272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INDUSTRIE DU CAOUTCHOUC ET DES PLASTIQUES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10 333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9 717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2,5%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1 628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2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153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18 871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INDUSTRIE DU CUIR ET DE LA CHAUSSURE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2 812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2 777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1 741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978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18 067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INDUSTRIE DU PAPIER ET DU CARTON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6 087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5 907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1,5%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371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1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570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6 943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INDUSTRIE DU TABAC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11 598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10 193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2,6%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109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8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552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7,6%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1 126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INDUSTRIE TEXTILE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8 127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7 803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2 496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2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330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2,1%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29 536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INDUSTRIES ALIMENTAIRES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100 794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23,4%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95 005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14 024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20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849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18,5%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145 109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METALLURGIE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16 586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15 709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503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0,4%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2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133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9 448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RECUPERATION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     42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42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-  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5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35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TRAVAIL DES METAUX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16 320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3,8%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15 216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3,9%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866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4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838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4,3%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34 236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Bodoni MT"/>
                        </a:rPr>
                        <a:t>TRAVAIL DU BOIS ET FABRICATION D'ARTICLES EN BOIS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2 823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2 786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0,7%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304  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708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0,6%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9 973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2%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045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Total 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429 867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100%</a:t>
                      </a:r>
                      <a:endParaRPr lang="fr-FR" sz="900" b="1" i="1" u="none" strike="noStrike" dirty="0">
                        <a:solidFill>
                          <a:srgbClr val="FFFFFF"/>
                        </a:solidFill>
                        <a:effectLst/>
                        <a:latin typeface="Cambria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390 860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100%</a:t>
                      </a:r>
                      <a:endParaRPr lang="fr-FR" sz="900" b="1" i="1" u="none" strike="noStrike" dirty="0">
                        <a:solidFill>
                          <a:srgbClr val="FFFFFF"/>
                        </a:solidFill>
                        <a:effectLst/>
                        <a:latin typeface="Cambria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124 996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100%</a:t>
                      </a:r>
                      <a:endParaRPr lang="fr-FR" sz="900" b="1" i="1" u="none" strike="noStrike" dirty="0">
                        <a:solidFill>
                          <a:srgbClr val="FFFFFF"/>
                        </a:solidFill>
                        <a:effectLst/>
                        <a:latin typeface="Cambria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      112 716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100%</a:t>
                      </a:r>
                      <a:endParaRPr lang="fr-FR" sz="900" b="1" i="1" u="none" strike="noStrike" dirty="0">
                        <a:solidFill>
                          <a:srgbClr val="FFFFFF"/>
                        </a:solidFill>
                        <a:effectLst/>
                        <a:latin typeface="Cambria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597 278</a:t>
                      </a: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100%</a:t>
                      </a:r>
                      <a:endParaRPr lang="fr-FR" sz="900" b="1" i="1" u="none" strike="noStrike" dirty="0">
                        <a:solidFill>
                          <a:srgbClr val="FFFFFF"/>
                        </a:solidFill>
                        <a:effectLst/>
                        <a:latin typeface="Cambria"/>
                      </a:endParaRPr>
                    </a:p>
                  </a:txBody>
                  <a:tcPr marL="6883" marR="6883" marT="6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648" y="652752"/>
            <a:ext cx="2733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1" i="1" dirty="0">
                <a:latin typeface="Cambria" panose="02040503050406030204" pitchFamily="18" charset="0"/>
              </a:rPr>
              <a:t>Valeur en millions de </a:t>
            </a:r>
            <a:r>
              <a:rPr lang="fr-FR" sz="1000" b="1" i="1" dirty="0" smtClean="0">
                <a:latin typeface="Cambria" panose="02040503050406030204" pitchFamily="18" charset="0"/>
              </a:rPr>
              <a:t>DH sauf pour l’  effectif</a:t>
            </a:r>
            <a:endParaRPr lang="fr-FR" sz="10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43608" y="1506850"/>
            <a:ext cx="734481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ea typeface="+mn-ea"/>
                <a:cs typeface="Trebuchet MS"/>
              </a:rPr>
              <a:t>Tableau de bord Industriel Sectoriel</a:t>
            </a:r>
          </a:p>
        </p:txBody>
      </p:sp>
      <p:pic>
        <p:nvPicPr>
          <p:cNvPr id="1026" name="Picture 2" descr="http://www.industry.usa.siemens.com/automation/us/en/process-instrumentation-and-analytics/solutions-for-industry/chemical/PublishingImages/industrial-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09" y="2959074"/>
            <a:ext cx="4303123" cy="270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987824" y="4581128"/>
            <a:ext cx="3456384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457200"/>
            <a:r>
              <a:rPr lang="fr-FR" sz="2800" dirty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Industries Chimiques et Parachimiques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295128" y="51033"/>
            <a:ext cx="6912768" cy="432048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Industries Chimiques et Parachimiques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620688"/>
            <a:ext cx="4427985" cy="278930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392488" cy="278930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79268"/>
            <a:ext cx="4392488" cy="2874068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579268"/>
            <a:ext cx="4427985" cy="2874068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43608" y="1506850"/>
            <a:ext cx="734481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ea typeface="+mn-ea"/>
                <a:cs typeface="Trebuchet MS"/>
              </a:rPr>
              <a:t>Tableau de bord Industriel Sectoriel</a:t>
            </a:r>
          </a:p>
        </p:txBody>
      </p:sp>
      <p:pic>
        <p:nvPicPr>
          <p:cNvPr id="2050" name="Picture 2" descr="http://foodsafetyhelpline.com/wp-content/uploads/2014/06/Food-Processing-U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96" y="2974906"/>
            <a:ext cx="4336036" cy="2686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987824" y="4581128"/>
            <a:ext cx="3456384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457200"/>
            <a:r>
              <a:rPr lang="fr-FR" sz="2800" dirty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Industries </a:t>
            </a:r>
            <a:r>
              <a:rPr lang="fr-FR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Agroalimentaires</a:t>
            </a:r>
            <a:endParaRPr lang="fr-FR" sz="2800" dirty="0">
              <a:solidFill>
                <a:schemeClr val="bg1"/>
              </a:solidFill>
              <a:effectLst>
                <a:glow rad="101600">
                  <a:schemeClr val="accent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www.mcinet.gov.ma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187624" y="44624"/>
            <a:ext cx="6912768" cy="432048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" panose="02070603080606020203" pitchFamily="18" charset="0"/>
              </a:rPr>
              <a:t>Industries Agroalimentaires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427984" cy="278930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392487" cy="2789301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7740"/>
            <a:ext cx="4385996" cy="2875596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7740"/>
            <a:ext cx="4427984" cy="2875596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Simpl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Trebuchet MS"/>
            <a:ea typeface="+mn-ea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12151</TotalTime>
  <Words>1263</Words>
  <Application>Microsoft Office PowerPoint</Application>
  <PresentationFormat>Affichage à l'écran (4:3)</PresentationFormat>
  <Paragraphs>507</Paragraphs>
  <Slides>18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Modele Simple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COMITE DE VEILLE INDUSTRIE</dc:title>
  <dc:creator>alouaoui</dc:creator>
  <cp:lastModifiedBy>Hajji Othmane</cp:lastModifiedBy>
  <cp:revision>247</cp:revision>
  <dcterms:created xsi:type="dcterms:W3CDTF">2011-02-09T14:28:34Z</dcterms:created>
  <dcterms:modified xsi:type="dcterms:W3CDTF">2017-04-11T14:16:39Z</dcterms:modified>
</cp:coreProperties>
</file>